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91" r:id="rId4"/>
    <p:sldId id="271" r:id="rId5"/>
    <p:sldId id="272" r:id="rId6"/>
    <p:sldId id="283" r:id="rId7"/>
    <p:sldId id="274" r:id="rId8"/>
    <p:sldId id="275" r:id="rId9"/>
    <p:sldId id="278" r:id="rId10"/>
    <p:sldId id="290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244"/>
    <a:srgbClr val="3F6495"/>
    <a:srgbClr val="4770B5"/>
    <a:srgbClr val="3B4555"/>
    <a:srgbClr val="32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92652" autoAdjust="0"/>
  </p:normalViewPr>
  <p:slideViewPr>
    <p:cSldViewPr snapToGrid="0" snapToObjects="1">
      <p:cViewPr varScale="1">
        <p:scale>
          <a:sx n="65" d="100"/>
          <a:sy n="65" d="100"/>
        </p:scale>
        <p:origin x="10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89;&#1072;&#1081;&#1090;%20&#1076;&#1086;&#1091;\2023\4%20&#1082;&#1074;.%20&#1054;&#1057;&#1058;&#1040;&#1051;&#1057;&#1071;%207%20&#1054;&#1087;&#1090;&#1080;&#1084;&#1080;&#1079;&#1072;&#1094;&#1080;&#1103;%20&#1087;&#1088;&#1086;&#1094;&#1077;&#1089;&#1089;&#1072;%20&#1090;&#1077;&#1089;&#1090;&#1080;&#1088;&#1086;&#1074;&#1072;&#1085;&#1080;&#1103;%20&#1088;&#1086;&#1076;&#1080;&#1090;&#1077;&#1083;&#1077;&#1081;\8%20&#1052;&#1086;&#1085;&#1080;&#1090;&#1086;&#1088;&#1080;&#1085;&#1075;%20&#1088;&#1077;&#1079;&#1091;&#1083;&#1100;&#1090;&#1072;&#1090;&#1086;&#1074;\&#1052;&#1086;&#1085;&#1080;&#1090;&#1086;&#1088;&#1080;&#1085;&#10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330-510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8222462774820639"/>
                  <c:y val="-0.204766259902731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13-20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30029706492305"/>
                      <c:h val="0.24910731919371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330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"/>
        <c:axId val="123319808"/>
        <c:axId val="123321344"/>
      </c:barChart>
      <c:catAx>
        <c:axId val="1233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3321344"/>
        <c:crosses val="autoZero"/>
        <c:auto val="1"/>
        <c:lblAlgn val="ctr"/>
        <c:lblOffset val="100"/>
        <c:noMultiLvlLbl val="0"/>
      </c:catAx>
      <c:valAx>
        <c:axId val="1233213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2331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45257</c:v>
                </c:pt>
                <c:pt idx="1">
                  <c:v>45258</c:v>
                </c:pt>
                <c:pt idx="2">
                  <c:v>45259</c:v>
                </c:pt>
                <c:pt idx="3">
                  <c:v>45260</c:v>
                </c:pt>
                <c:pt idx="4">
                  <c:v>45261</c:v>
                </c:pt>
                <c:pt idx="5">
                  <c:v>45264</c:v>
                </c:pt>
                <c:pt idx="6">
                  <c:v>45265</c:v>
                </c:pt>
                <c:pt idx="7">
                  <c:v>45266</c:v>
                </c:pt>
              </c:numCache>
            </c:numRef>
          </c:xVal>
          <c:yVal>
            <c:numRef>
              <c:f>'Лист значений'!$B$3:$B$16</c:f>
              <c:numCache>
                <c:formatCode>General</c:formatCode>
                <c:ptCount val="14"/>
                <c:pt idx="0">
                  <c:v>20</c:v>
                </c:pt>
                <c:pt idx="1">
                  <c:v>18</c:v>
                </c:pt>
                <c:pt idx="2">
                  <c:v>18</c:v>
                </c:pt>
                <c:pt idx="3">
                  <c:v>17</c:v>
                </c:pt>
                <c:pt idx="4">
                  <c:v>15</c:v>
                </c:pt>
                <c:pt idx="5">
                  <c:v>15</c:v>
                </c:pt>
                <c:pt idx="6">
                  <c:v>13</c:v>
                </c:pt>
                <c:pt idx="7">
                  <c:v>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95-4B75-8F06-B68054F77EA0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45257</c:v>
                </c:pt>
                <c:pt idx="1">
                  <c:v>45258</c:v>
                </c:pt>
                <c:pt idx="2">
                  <c:v>45259</c:v>
                </c:pt>
                <c:pt idx="3">
                  <c:v>45260</c:v>
                </c:pt>
                <c:pt idx="4">
                  <c:v>45261</c:v>
                </c:pt>
                <c:pt idx="5">
                  <c:v>45264</c:v>
                </c:pt>
                <c:pt idx="6">
                  <c:v>45265</c:v>
                </c:pt>
                <c:pt idx="7">
                  <c:v>45266</c:v>
                </c:pt>
              </c:numCache>
            </c:numRef>
          </c:xVal>
          <c:yVal>
            <c:numRef>
              <c:f>'Лист значений'!$D$3:$D$16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95-4B75-8F06-B68054F77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95872"/>
        <c:axId val="164640624"/>
      </c:scatterChart>
      <c:valAx>
        <c:axId val="16349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dd/mm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40624"/>
        <c:crosses val="autoZero"/>
        <c:crossBetween val="midCat"/>
      </c:valAx>
      <c:valAx>
        <c:axId val="164640624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49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2F4C-F7EB-4AAD-B2BE-F550602BD763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474D-EB94-463E-8B1C-A80FDF6B3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8600" y="2001735"/>
            <a:ext cx="10840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F6495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подготовки и проведения электронного тестирования родителей»</a:t>
            </a:r>
            <a:endParaRPr lang="ru-RU" sz="3200" b="1" dirty="0">
              <a:solidFill>
                <a:srgbClr val="3F6495"/>
              </a:solidFill>
              <a:latin typeface="Futura PT" charset="0"/>
              <a:ea typeface="Futura PT" charset="0"/>
              <a:cs typeface="Futura PT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400717" y="316752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21 «Ивушка»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407" y="4033060"/>
            <a:ext cx="6876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B4555"/>
                </a:solidFill>
                <a:latin typeface="Futura PT Light"/>
                <a:ea typeface="Futura PT" charset="0"/>
                <a:cs typeface="Futura PT" charset="0"/>
              </a:rPr>
              <a:t>заведующий МБДОУ Детский сад №21 </a:t>
            </a:r>
          </a:p>
          <a:p>
            <a:r>
              <a:rPr lang="ru-RU" sz="2400" b="1" dirty="0" smtClean="0">
                <a:solidFill>
                  <a:srgbClr val="3B4555"/>
                </a:solidFill>
                <a:latin typeface="Futura PT Light"/>
                <a:ea typeface="Futura PT" charset="0"/>
                <a:cs typeface="Futura PT" charset="0"/>
              </a:rPr>
              <a:t>Е.А. </a:t>
            </a:r>
            <a:r>
              <a:rPr lang="ru-RU" sz="2400" b="1" dirty="0" err="1" smtClean="0">
                <a:solidFill>
                  <a:srgbClr val="3B4555"/>
                </a:solidFill>
                <a:latin typeface="Futura PT Light"/>
                <a:ea typeface="Futura PT" charset="0"/>
                <a:cs typeface="Futura PT" charset="0"/>
              </a:rPr>
              <a:t>Лубенская</a:t>
            </a:r>
            <a:endParaRPr lang="ru-RU" sz="2400" b="1" dirty="0">
              <a:solidFill>
                <a:srgbClr val="3B4555"/>
              </a:solidFill>
              <a:latin typeface="Futura PT Light"/>
              <a:ea typeface="Futura PT" charset="0"/>
              <a:cs typeface="Futura P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68279A2-7DD5-467C-9CB6-CC7236778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03782"/>
              </p:ext>
            </p:extLst>
          </p:nvPr>
        </p:nvGraphicFramePr>
        <p:xfrm>
          <a:off x="1756012" y="792079"/>
          <a:ext cx="9299408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005" y="46424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Мониторинг достигнутых результатов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34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59795" y="1533868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3" y="1691403"/>
            <a:ext cx="3651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7" y="3270966"/>
            <a:ext cx="6291263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8360" y="1600200"/>
            <a:ext cx="3558540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БЫЛО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330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мин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510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6948" y="1600200"/>
            <a:ext cx="3653792" cy="1529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СТАЛО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13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мин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– 20 мин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6060" y="5585460"/>
            <a:ext cx="7162800" cy="7696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03602" y="54551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  <a:endParaRPr lang="ru-RU" sz="3200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657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01" y="-56818"/>
            <a:ext cx="1138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подготовки воспитателя к занятию по конструированию)»</a:t>
            </a:r>
            <a:endParaRPr lang="ru-RU" sz="24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54543" y="626216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66470"/>
              </p:ext>
            </p:extLst>
          </p:nvPr>
        </p:nvGraphicFramePr>
        <p:xfrm>
          <a:off x="100441" y="542244"/>
          <a:ext cx="12185762" cy="6562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178">
                  <a:extLst>
                    <a:ext uri="{9D8B030D-6E8A-4147-A177-3AD203B41FA5}">
                      <a16:colId xmlns:a16="http://schemas.microsoft.com/office/drawing/2014/main" val="387906056"/>
                    </a:ext>
                  </a:extLst>
                </a:gridCol>
                <a:gridCol w="1639745">
                  <a:extLst>
                    <a:ext uri="{9D8B030D-6E8A-4147-A177-3AD203B41FA5}">
                      <a16:colId xmlns:a16="http://schemas.microsoft.com/office/drawing/2014/main" val="1872127624"/>
                    </a:ext>
                  </a:extLst>
                </a:gridCol>
                <a:gridCol w="1639745">
                  <a:extLst>
                    <a:ext uri="{9D8B030D-6E8A-4147-A177-3AD203B41FA5}">
                      <a16:colId xmlns:a16="http://schemas.microsoft.com/office/drawing/2014/main" val="394538138"/>
                    </a:ext>
                  </a:extLst>
                </a:gridCol>
                <a:gridCol w="3058178">
                  <a:extLst>
                    <a:ext uri="{9D8B030D-6E8A-4147-A177-3AD203B41FA5}">
                      <a16:colId xmlns:a16="http://schemas.microsoft.com/office/drawing/2014/main" val="798623110"/>
                    </a:ext>
                  </a:extLst>
                </a:gridCol>
                <a:gridCol w="1394958">
                  <a:extLst>
                    <a:ext uri="{9D8B030D-6E8A-4147-A177-3AD203B41FA5}">
                      <a16:colId xmlns:a16="http://schemas.microsoft.com/office/drawing/2014/main" val="4157670991"/>
                    </a:ext>
                  </a:extLst>
                </a:gridCol>
                <a:gridCol w="1394958">
                  <a:extLst>
                    <a:ext uri="{9D8B030D-6E8A-4147-A177-3AD203B41FA5}">
                      <a16:colId xmlns:a16="http://schemas.microsoft.com/office/drawing/2014/main" val="1278171404"/>
                    </a:ext>
                  </a:extLst>
                </a:gridCol>
              </a:tblGrid>
              <a:tr h="22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sng" strike="noStrike" dirty="0">
                          <a:effectLst/>
                          <a:latin typeface="Futura PT Light"/>
                        </a:rPr>
                        <a:t>Общие данные:</a:t>
                      </a:r>
                      <a:endParaRPr lang="ru-RU" sz="16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sng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400" b="1" i="0" u="sng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sng" strike="noStrike" dirty="0">
                          <a:effectLst/>
                          <a:latin typeface="Futura PT Light"/>
                        </a:rPr>
                        <a:t>Обоснование:</a:t>
                      </a:r>
                      <a:endParaRPr lang="ru-RU" sz="14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extLst>
                  <a:ext uri="{0D108BD9-81ED-4DB2-BD59-A6C34878D82A}">
                    <a16:rowId xmlns:a16="http://schemas.microsoft.com/office/drawing/2014/main" val="3639346621"/>
                  </a:ext>
                </a:extLst>
              </a:tr>
              <a:tr h="497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Futura PT Light"/>
                        </a:rPr>
                        <a:t>Заказчик: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начальник управления образования администрации Осинниковского городского округа Н.П. Цибина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utura PT Light"/>
                        </a:rPr>
                        <a:t>1. Большая трудоемкость процесса проведения тестирования родителей и обработки полученных данных</a:t>
                      </a:r>
                      <a:endParaRPr lang="ru-RU" sz="16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01471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Futura PT Light"/>
                        </a:rPr>
                        <a:t>Процесс: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создание условий для повышения качества изучения мнения родителей обучающихся 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utura PT Light"/>
                        </a:rPr>
                        <a:t>2. Большая </a:t>
                      </a:r>
                      <a:r>
                        <a:rPr lang="ru-RU" sz="1600" u="none" strike="noStrike" dirty="0" err="1">
                          <a:effectLst/>
                          <a:latin typeface="Futura PT Light"/>
                        </a:rPr>
                        <a:t>затратность</a:t>
                      </a:r>
                      <a:r>
                        <a:rPr lang="ru-RU" sz="1600" u="none" strike="noStrike" dirty="0">
                          <a:effectLst/>
                          <a:latin typeface="Futura PT Light"/>
                        </a:rPr>
                        <a:t> бумаги</a:t>
                      </a:r>
                      <a:endParaRPr lang="ru-RU" sz="16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42412"/>
                  </a:ext>
                </a:extLst>
              </a:tr>
              <a:tr h="376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Futura PT Light"/>
                        </a:rPr>
                        <a:t>Границы процесса: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от подготовки перечня вопросов для тестирования родителей до его проведения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utura PT Light"/>
                        </a:rPr>
                        <a:t>3. Длительность заполнения анкет </a:t>
                      </a:r>
                      <a:endParaRPr lang="ru-RU" sz="16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40849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Futura PT Light"/>
                        </a:rPr>
                        <a:t>Руководитель проекта: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заведующий МБДОУ Детский сад №21 </a:t>
                      </a:r>
                      <a:r>
                        <a:rPr lang="ru-RU" sz="1200" u="none" strike="noStrike" dirty="0" err="1">
                          <a:effectLst/>
                          <a:latin typeface="Futura PT Light"/>
                        </a:rPr>
                        <a:t>Лубенская</a:t>
                      </a:r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 Е.А.,  8 (38471)4-25-07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93195"/>
                  </a:ext>
                </a:extLst>
              </a:tr>
              <a:tr h="497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Futura PT Light"/>
                        </a:rPr>
                        <a:t>Команда проекта:</a:t>
                      </a:r>
                      <a:endParaRPr lang="ru-RU" sz="18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  <a:latin typeface="Futura PT Light"/>
                        </a:rPr>
                        <a:t>Трубаева</a:t>
                      </a:r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 А.А. старший воспитатель, Бондарчук Д.А. учитель-логопед, Карнаухова Н.В. Воспитатель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3850"/>
                  </a:ext>
                </a:extLst>
              </a:tr>
              <a:tr h="26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sng" strike="noStrike" dirty="0">
                          <a:effectLst/>
                          <a:latin typeface="Futura PT Light"/>
                        </a:rPr>
                        <a:t>Цели и эффекты:</a:t>
                      </a:r>
                      <a:endParaRPr lang="ru-RU" sz="16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sng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6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sng" strike="noStrike" dirty="0">
                          <a:effectLst/>
                          <a:latin typeface="Futura PT Light"/>
                        </a:rPr>
                        <a:t>Сроки:</a:t>
                      </a:r>
                      <a:endParaRPr lang="ru-RU" sz="16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09040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Наименование цели, ед. изм.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Futura PT Light"/>
                        </a:rPr>
                        <a:t>Текущий показатель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Futura PT Light"/>
                        </a:rPr>
                        <a:t>Целевой </a:t>
                      </a:r>
                      <a:br>
                        <a:rPr lang="ru-RU" sz="1400" u="none" strike="noStrike">
                          <a:effectLst/>
                          <a:latin typeface="Futura PT Light"/>
                        </a:rPr>
                      </a:br>
                      <a:r>
                        <a:rPr lang="ru-RU" sz="1400" u="none" strike="noStrike">
                          <a:effectLst/>
                          <a:latin typeface="Futura PT Light"/>
                        </a:rPr>
                        <a:t>показатель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 dirty="0">
                          <a:effectLst/>
                          <a:latin typeface="Futura PT Light"/>
                        </a:rPr>
                        <a:t>Наименование этапа</a:t>
                      </a:r>
                      <a:endParaRPr lang="ru-RU" sz="1200" b="1" i="0" u="sng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latin typeface="Futura PT Light"/>
                        </a:rPr>
                        <a:t>Дата начала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latin typeface="Futura PT Light"/>
                        </a:rPr>
                        <a:t>Дата окончания</a:t>
                      </a:r>
                      <a:endParaRPr lang="ru-RU" sz="1200" b="1" i="0" u="sng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49079"/>
                  </a:ext>
                </a:extLst>
              </a:tr>
              <a:tr h="773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Сокращение времени на подготовку к тестированию и  статическую обработку полученных результатов (минут)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330-510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Futura PT Light"/>
                        </a:rPr>
                        <a:t>13-20</a:t>
                      </a:r>
                      <a:endParaRPr lang="ru-RU" sz="1400" b="1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1. Согласование паспорта </a:t>
                      </a:r>
                      <a:r>
                        <a:rPr lang="ru-RU" sz="1200" u="none" strike="noStrike" dirty="0" err="1">
                          <a:effectLst/>
                          <a:latin typeface="Futura PT Light"/>
                        </a:rPr>
                        <a:t>лин</a:t>
                      </a:r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-проекта  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06.09.2023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15.09.2023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82380"/>
                  </a:ext>
                </a:extLst>
              </a:tr>
              <a:tr h="398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Минимизация материальных затрат на проведение процесса (листы бумаги)</a:t>
                      </a:r>
                      <a:endParaRPr lang="ru-RU" sz="12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до 200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2. Картирование текущего состояния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18.09.2023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26.09.2023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4831"/>
                  </a:ext>
                </a:extLst>
              </a:tr>
              <a:tr h="201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3. Анализ проблем и потерь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27.09.2023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06.10.2023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9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4. Составление карты целевого состояния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09.10.2023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13.10.2023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5. Разработка плана мероприятий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16.10.2023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27.10.2023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29053"/>
                  </a:ext>
                </a:extLst>
              </a:tr>
              <a:tr h="331595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Эффекты:• Снижение </a:t>
                      </a:r>
                      <a:r>
                        <a:rPr lang="ru-RU" sz="1400" u="none" strike="noStrike" dirty="0" err="1">
                          <a:effectLst/>
                          <a:latin typeface="Futura PT Light"/>
                        </a:rPr>
                        <a:t>трудопотерь</a:t>
                      </a:r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 и повышение производительности труда;</a:t>
                      </a:r>
                      <a:br>
                        <a:rPr lang="ru-RU" sz="1400" u="none" strike="noStrike" dirty="0">
                          <a:effectLst/>
                          <a:latin typeface="Futura PT Light"/>
                        </a:rPr>
                      </a:br>
                      <a:r>
                        <a:rPr lang="ru-RU" sz="1400" u="none" strike="noStrike" dirty="0">
                          <a:effectLst/>
                          <a:latin typeface="Futura PT Light"/>
                        </a:rPr>
                        <a:t>• Создание комфортных условий проведения процедуры для родителей;                                                           • Экономия материальных ресурсов</a:t>
                      </a:r>
                      <a:endParaRPr lang="ru-RU" sz="1400" b="1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ctr"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6. Защита плана мероприятий перед заказчиком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30.10.2023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08.11.2023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48258"/>
                  </a:ext>
                </a:extLst>
              </a:tr>
              <a:tr h="215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7. Внедрение улучшений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09.11.2023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24.11.2023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68315"/>
                  </a:ext>
                </a:extLst>
              </a:tr>
              <a:tr h="20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8. Мониторинг результатов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27.11.2023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06.12.2023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639446"/>
                  </a:ext>
                </a:extLst>
              </a:tr>
              <a:tr h="20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9. Закрытие лин-проекта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07.12.2023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15.12.2023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97651"/>
                  </a:ext>
                </a:extLst>
              </a:tr>
              <a:tr h="33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10. Мониторинг стабильности достигнутых результатов 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93354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Futura PT Light"/>
                        </a:rPr>
                        <a:t>18.12.2023</a:t>
                      </a:r>
                      <a:endParaRPr lang="ru-RU" sz="1200" b="0" i="0" u="none" strike="noStrike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Futura PT Light"/>
                        </a:rPr>
                        <a:t>25.12.2023</a:t>
                      </a:r>
                      <a:endParaRPr lang="ru-RU" sz="1200" b="0" i="0" u="none" strike="noStrike" dirty="0">
                        <a:solidFill>
                          <a:srgbClr val="404040"/>
                        </a:solidFill>
                        <a:effectLst/>
                        <a:latin typeface="Futura PT Light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87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50" y="12908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08" y="25732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1B3138-55AE-D4C1-1AD0-CC5D0456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50" y="428867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CDDB93-EC63-C28E-8AEB-7B2D95058059}"/>
              </a:ext>
            </a:extLst>
          </p:cNvPr>
          <p:cNvSpPr/>
          <p:nvPr/>
        </p:nvSpPr>
        <p:spPr>
          <a:xfrm>
            <a:off x="4882571" y="4477329"/>
            <a:ext cx="364507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Futura PT Bold" panose="020B0902020204020203"/>
              </a:rPr>
              <a:t>Карнаухова Н.В., </a:t>
            </a:r>
            <a:r>
              <a:rPr lang="ru-RU" sz="1600" b="1" dirty="0">
                <a:solidFill>
                  <a:schemeClr val="tx1"/>
                </a:solidFill>
                <a:latin typeface="Futura PT Bold" panose="020B0902020204020203"/>
              </a:rPr>
              <a:t>воспитатель</a:t>
            </a:r>
            <a:endParaRPr lang="ru-RU" sz="1600" dirty="0">
              <a:latin typeface="Futura PT Bold" panose="020B0902020204020203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CDDB93-EC63-C28E-8AEB-7B2D95058059}"/>
              </a:ext>
            </a:extLst>
          </p:cNvPr>
          <p:cNvSpPr/>
          <p:nvPr/>
        </p:nvSpPr>
        <p:spPr>
          <a:xfrm>
            <a:off x="2339752" y="2662662"/>
            <a:ext cx="3645074" cy="6587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Futura PT Bold" panose="020B0902020204020203"/>
              </a:rPr>
              <a:t>Трубаева</a:t>
            </a:r>
            <a:r>
              <a:rPr lang="ru-RU" sz="1600" b="1" dirty="0" smtClean="0">
                <a:solidFill>
                  <a:schemeClr val="tx1"/>
                </a:solidFill>
                <a:latin typeface="Futura PT Bold" panose="020B0902020204020203"/>
              </a:rPr>
              <a:t> А.А., старший  </a:t>
            </a:r>
            <a:r>
              <a:rPr lang="ru-RU" sz="1600" b="1" dirty="0">
                <a:solidFill>
                  <a:schemeClr val="tx1"/>
                </a:solidFill>
                <a:latin typeface="Futura PT Bold" panose="020B0902020204020203"/>
              </a:rPr>
              <a:t>воспитатель</a:t>
            </a:r>
            <a:endParaRPr lang="ru-RU" sz="1600" dirty="0">
              <a:latin typeface="Futura PT Bold" panose="020B0902020204020203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CDDB93-EC63-C28E-8AEB-7B2D95058059}"/>
              </a:ext>
            </a:extLst>
          </p:cNvPr>
          <p:cNvSpPr/>
          <p:nvPr/>
        </p:nvSpPr>
        <p:spPr>
          <a:xfrm>
            <a:off x="5202756" y="1480114"/>
            <a:ext cx="5401334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Futura PT Bold" panose="020B0902020204020203"/>
              </a:rPr>
              <a:t>Лубенская</a:t>
            </a:r>
            <a:r>
              <a:rPr lang="ru-RU" sz="1600" b="1" dirty="0" smtClean="0">
                <a:solidFill>
                  <a:schemeClr val="tx1"/>
                </a:solidFill>
                <a:latin typeface="Futura PT Bold" panose="020B0902020204020203"/>
              </a:rPr>
              <a:t> Е.А. – РУКОВОДИТЕЛЬ ПРОЕКТА</a:t>
            </a:r>
            <a:endParaRPr lang="ru-RU" sz="1600" dirty="0">
              <a:latin typeface="Futura PT Bold" panose="020B0902020204020203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0CDDB93-EC63-C28E-8AEB-7B2D95058059}"/>
              </a:ext>
            </a:extLst>
          </p:cNvPr>
          <p:cNvSpPr/>
          <p:nvPr/>
        </p:nvSpPr>
        <p:spPr>
          <a:xfrm>
            <a:off x="7354297" y="2962428"/>
            <a:ext cx="4110115" cy="3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Futura PT Bold" panose="020B0902020204020203"/>
              </a:rPr>
              <a:t>Бондарчук Д.А., учитель-логопед</a:t>
            </a:r>
            <a:endParaRPr lang="ru-RU" sz="1600" dirty="0">
              <a:latin typeface="Futura PT Bold" panose="020B09020202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95791"/>
              </p:ext>
            </p:extLst>
          </p:nvPr>
        </p:nvGraphicFramePr>
        <p:xfrm>
          <a:off x="436737" y="-2280995"/>
          <a:ext cx="12596874" cy="9063022"/>
        </p:xfrm>
        <a:graphic>
          <a:graphicData uri="http://schemas.openxmlformats.org/drawingml/2006/table">
            <a:tbl>
              <a:tblPr/>
              <a:tblGrid>
                <a:gridCol w="765091">
                  <a:extLst>
                    <a:ext uri="{9D8B030D-6E8A-4147-A177-3AD203B41FA5}">
                      <a16:colId xmlns:a16="http://schemas.microsoft.com/office/drawing/2014/main" val="888149960"/>
                    </a:ext>
                  </a:extLst>
                </a:gridCol>
                <a:gridCol w="691669">
                  <a:extLst>
                    <a:ext uri="{9D8B030D-6E8A-4147-A177-3AD203B41FA5}">
                      <a16:colId xmlns:a16="http://schemas.microsoft.com/office/drawing/2014/main" val="3210146575"/>
                    </a:ext>
                  </a:extLst>
                </a:gridCol>
                <a:gridCol w="27844">
                  <a:extLst>
                    <a:ext uri="{9D8B030D-6E8A-4147-A177-3AD203B41FA5}">
                      <a16:colId xmlns:a16="http://schemas.microsoft.com/office/drawing/2014/main" val="2545413658"/>
                    </a:ext>
                  </a:extLst>
                </a:gridCol>
                <a:gridCol w="27844">
                  <a:extLst>
                    <a:ext uri="{9D8B030D-6E8A-4147-A177-3AD203B41FA5}">
                      <a16:colId xmlns:a16="http://schemas.microsoft.com/office/drawing/2014/main" val="1658888223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110390186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19841526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679219876"/>
                    </a:ext>
                  </a:extLst>
                </a:gridCol>
                <a:gridCol w="445821">
                  <a:extLst>
                    <a:ext uri="{9D8B030D-6E8A-4147-A177-3AD203B41FA5}">
                      <a16:colId xmlns:a16="http://schemas.microsoft.com/office/drawing/2014/main" val="2359814264"/>
                    </a:ext>
                  </a:extLst>
                </a:gridCol>
                <a:gridCol w="4023583">
                  <a:extLst>
                    <a:ext uri="{9D8B030D-6E8A-4147-A177-3AD203B41FA5}">
                      <a16:colId xmlns:a16="http://schemas.microsoft.com/office/drawing/2014/main" val="42721471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227299225"/>
                    </a:ext>
                  </a:extLst>
                </a:gridCol>
                <a:gridCol w="229943">
                  <a:extLst>
                    <a:ext uri="{9D8B030D-6E8A-4147-A177-3AD203B41FA5}">
                      <a16:colId xmlns:a16="http://schemas.microsoft.com/office/drawing/2014/main" val="180417896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9378366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3570759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0283618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3027101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624584434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4204628489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150305677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4164832260"/>
                    </a:ext>
                  </a:extLst>
                </a:gridCol>
                <a:gridCol w="390600">
                  <a:extLst>
                    <a:ext uri="{9D8B030D-6E8A-4147-A177-3AD203B41FA5}">
                      <a16:colId xmlns:a16="http://schemas.microsoft.com/office/drawing/2014/main" val="2970842837"/>
                    </a:ext>
                  </a:extLst>
                </a:gridCol>
                <a:gridCol w="496154">
                  <a:extLst>
                    <a:ext uri="{9D8B030D-6E8A-4147-A177-3AD203B41FA5}">
                      <a16:colId xmlns:a16="http://schemas.microsoft.com/office/drawing/2014/main" val="1243321059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703749025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3701963553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2251822250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395690360"/>
                    </a:ext>
                  </a:extLst>
                </a:gridCol>
                <a:gridCol w="443377">
                  <a:extLst>
                    <a:ext uri="{9D8B030D-6E8A-4147-A177-3AD203B41FA5}">
                      <a16:colId xmlns:a16="http://schemas.microsoft.com/office/drawing/2014/main" val="1510127845"/>
                    </a:ext>
                  </a:extLst>
                </a:gridCol>
                <a:gridCol w="395061">
                  <a:extLst>
                    <a:ext uri="{9D8B030D-6E8A-4147-A177-3AD203B41FA5}">
                      <a16:colId xmlns:a16="http://schemas.microsoft.com/office/drawing/2014/main" val="1533762475"/>
                    </a:ext>
                  </a:extLst>
                </a:gridCol>
                <a:gridCol w="491694">
                  <a:extLst>
                    <a:ext uri="{9D8B030D-6E8A-4147-A177-3AD203B41FA5}">
                      <a16:colId xmlns:a16="http://schemas.microsoft.com/office/drawing/2014/main" val="3857251027"/>
                    </a:ext>
                  </a:extLst>
                </a:gridCol>
              </a:tblGrid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95572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26897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77389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18054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20390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53088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68169"/>
                  </a:ext>
                </a:extLst>
              </a:tr>
              <a:tr h="427766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63580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8853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96783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9343"/>
                  </a:ext>
                </a:extLst>
              </a:tr>
              <a:tr h="4379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ВПП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262043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Max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  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510</a:t>
                      </a:r>
                    </a:p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Большая трудоемкость процесса проведения тестирования родителей и обработки полученных данных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Большая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затратность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 бумаги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23495"/>
                  </a:ext>
                </a:extLst>
              </a:tr>
              <a:tr h="218985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PT Light" panose="020B0402020204020303"/>
                        </a:rPr>
                        <a:t>Длительность заполнения анкет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PT Light" panose="020B040202020402030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85013"/>
                  </a:ext>
                </a:extLst>
              </a:tr>
            </a:tbl>
          </a:graphicData>
        </a:graphic>
      </p:graphicFrame>
      <p:sp>
        <p:nvSpPr>
          <p:cNvPr id="8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2549926" y="5211512"/>
            <a:ext cx="762000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1</a:t>
            </a:r>
          </a:p>
        </p:txBody>
      </p:sp>
      <p:sp>
        <p:nvSpPr>
          <p:cNvPr id="9" name="Взрыв: 14 точек 15">
            <a:extLst>
              <a:ext uri="{FF2B5EF4-FFF2-40B4-BE49-F238E27FC236}">
                <a16:creationId xmlns:a16="http://schemas.microsoft.com/office/drawing/2014/main" id="{91D1DCED-3E05-4607-8402-DBB2DA266983}"/>
              </a:ext>
            </a:extLst>
          </p:cNvPr>
          <p:cNvSpPr/>
          <p:nvPr/>
        </p:nvSpPr>
        <p:spPr>
          <a:xfrm>
            <a:off x="5830092" y="2257668"/>
            <a:ext cx="628650" cy="52387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2</a:t>
            </a:r>
          </a:p>
        </p:txBody>
      </p:sp>
      <p:sp>
        <p:nvSpPr>
          <p:cNvPr id="11" name="Взрыв: 14 точек 16">
            <a:extLst>
              <a:ext uri="{FF2B5EF4-FFF2-40B4-BE49-F238E27FC236}">
                <a16:creationId xmlns:a16="http://schemas.microsoft.com/office/drawing/2014/main" id="{633B95FF-7363-4AE7-9E30-69084AB51523}"/>
              </a:ext>
            </a:extLst>
          </p:cNvPr>
          <p:cNvSpPr/>
          <p:nvPr/>
        </p:nvSpPr>
        <p:spPr>
          <a:xfrm>
            <a:off x="7812880" y="2152893"/>
            <a:ext cx="619125" cy="561975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2</a:t>
            </a:r>
          </a:p>
        </p:txBody>
      </p:sp>
      <p:sp>
        <p:nvSpPr>
          <p:cNvPr id="12" name="Взрыв: 14 точек 17">
            <a:extLst>
              <a:ext uri="{FF2B5EF4-FFF2-40B4-BE49-F238E27FC236}">
                <a16:creationId xmlns:a16="http://schemas.microsoft.com/office/drawing/2014/main" id="{717BCAD9-C137-95D7-6D82-C85BC7A69BD5}"/>
              </a:ext>
            </a:extLst>
          </p:cNvPr>
          <p:cNvSpPr/>
          <p:nvPr/>
        </p:nvSpPr>
        <p:spPr>
          <a:xfrm>
            <a:off x="2632329" y="5695016"/>
            <a:ext cx="723900" cy="621614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2</a:t>
            </a:r>
          </a:p>
        </p:txBody>
      </p:sp>
      <p:sp>
        <p:nvSpPr>
          <p:cNvPr id="13" name="Взрыв: 14 точек 19">
            <a:extLst>
              <a:ext uri="{FF2B5EF4-FFF2-40B4-BE49-F238E27FC236}">
                <a16:creationId xmlns:a16="http://schemas.microsoft.com/office/drawing/2014/main" id="{CFFB5966-6549-4A8F-ADF9-833B540A6527}"/>
              </a:ext>
            </a:extLst>
          </p:cNvPr>
          <p:cNvSpPr/>
          <p:nvPr/>
        </p:nvSpPr>
        <p:spPr>
          <a:xfrm>
            <a:off x="2638706" y="6229714"/>
            <a:ext cx="711145" cy="592133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3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02805" y="1101154"/>
            <a:ext cx="1688761" cy="173912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Старший </a:t>
            </a:r>
            <a:r>
              <a:rPr lang="ru-RU" sz="1400" dirty="0"/>
              <a:t>воспитатель -  Подготовка бланки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20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40</a:t>
            </a:r>
            <a:endParaRPr lang="ru-RU" sz="14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653505" y="1101154"/>
            <a:ext cx="1762125" cy="173912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Старший </a:t>
            </a:r>
            <a:r>
              <a:rPr lang="ru-RU" sz="1400" dirty="0"/>
              <a:t>воспитатель -  Раздача бланков в каждую группу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20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25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36005" y="2240206"/>
            <a:ext cx="317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процесс 17"/>
          <p:cNvSpPr/>
          <p:nvPr/>
        </p:nvSpPr>
        <p:spPr>
          <a:xfrm>
            <a:off x="4823617" y="1101154"/>
            <a:ext cx="1849438" cy="173912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Педагоги </a:t>
            </a:r>
            <a:r>
              <a:rPr lang="ru-RU" sz="1400" dirty="0"/>
              <a:t>-  Раздача бланков родителям для заполнения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90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120</a:t>
            </a:r>
            <a:endParaRPr lang="ru-RU" sz="1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02942" y="2240206"/>
            <a:ext cx="320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6990555" y="1101154"/>
            <a:ext cx="1849437" cy="173912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Родители </a:t>
            </a:r>
            <a:r>
              <a:rPr lang="ru-RU" sz="1400" dirty="0"/>
              <a:t>-  Заполнение анкет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90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120</a:t>
            </a:r>
            <a:endParaRPr lang="ru-RU" sz="1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673055" y="2240206"/>
            <a:ext cx="3175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9157491" y="1141356"/>
            <a:ext cx="1975643" cy="16989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Педагоги </a:t>
            </a:r>
            <a:r>
              <a:rPr lang="ru-RU" sz="1400" dirty="0"/>
              <a:t>-  Подсчет результатов анкетирования и составление итогового листа</a:t>
            </a:r>
          </a:p>
          <a:p>
            <a:pPr algn="l"/>
            <a:r>
              <a:rPr lang="en-US" sz="1400" dirty="0" smtClean="0">
                <a:latin typeface="Futura PT Light" panose="020B0402020204020303"/>
              </a:rPr>
              <a:t>min </a:t>
            </a:r>
            <a:r>
              <a:rPr lang="en-US" sz="1400" dirty="0">
                <a:latin typeface="Futura PT Light" panose="020B0402020204020303"/>
              </a:rPr>
              <a:t>40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80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839992" y="2252906"/>
            <a:ext cx="320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процесс 23"/>
          <p:cNvSpPr/>
          <p:nvPr/>
        </p:nvSpPr>
        <p:spPr>
          <a:xfrm>
            <a:off x="2291554" y="3206126"/>
            <a:ext cx="1849437" cy="185329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Педагоги </a:t>
            </a:r>
            <a:r>
              <a:rPr lang="ru-RU" sz="1400" dirty="0"/>
              <a:t>-  Передача итогового листа старшему воспитателю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10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15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213497" y="4181291"/>
            <a:ext cx="403744" cy="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процесс 25"/>
          <p:cNvSpPr/>
          <p:nvPr/>
        </p:nvSpPr>
        <p:spPr>
          <a:xfrm>
            <a:off x="4634490" y="3211852"/>
            <a:ext cx="1849438" cy="181701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Старший </a:t>
            </a:r>
            <a:r>
              <a:rPr lang="ru-RU" sz="1400" dirty="0"/>
              <a:t>воспитатель -  Подсчет результатов анкетирования по ДОУ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45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80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566331" y="4197860"/>
            <a:ext cx="427399" cy="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процесс 27"/>
          <p:cNvSpPr/>
          <p:nvPr/>
        </p:nvSpPr>
        <p:spPr>
          <a:xfrm>
            <a:off x="7076133" y="3215895"/>
            <a:ext cx="1849437" cy="181297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Старший </a:t>
            </a:r>
            <a:r>
              <a:rPr lang="ru-RU" sz="1400" dirty="0"/>
              <a:t>воспитатель -  Составление сводной анкеты по ДОУ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>
                <a:latin typeface="Futura PT Light" panose="020B0402020204020303"/>
              </a:rPr>
              <a:t>min 15</a:t>
            </a:r>
          </a:p>
          <a:p>
            <a:pPr algn="l"/>
            <a:r>
              <a:rPr lang="en-US" sz="1400" dirty="0">
                <a:latin typeface="Futura PT Light" panose="020B0402020204020303"/>
              </a:rPr>
              <a:t>max 30</a:t>
            </a:r>
            <a:endParaRPr lang="ru-RU" sz="1400" dirty="0"/>
          </a:p>
        </p:txBody>
      </p:sp>
      <p:sp>
        <p:nvSpPr>
          <p:cNvPr id="30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3559857" y="2185169"/>
            <a:ext cx="766763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1</a:t>
            </a:r>
          </a:p>
        </p:txBody>
      </p:sp>
      <p:sp>
        <p:nvSpPr>
          <p:cNvPr id="31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5750620" y="2148130"/>
            <a:ext cx="766762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1</a:t>
            </a:r>
          </a:p>
        </p:txBody>
      </p:sp>
      <p:sp>
        <p:nvSpPr>
          <p:cNvPr id="32" name="Взрыв: 14 точек 19">
            <a:extLst>
              <a:ext uri="{FF2B5EF4-FFF2-40B4-BE49-F238E27FC236}">
                <a16:creationId xmlns:a16="http://schemas.microsoft.com/office/drawing/2014/main" id="{CFFB5966-6549-4A8F-ADF9-833B540A6527}"/>
              </a:ext>
            </a:extLst>
          </p:cNvPr>
          <p:cNvSpPr/>
          <p:nvPr/>
        </p:nvSpPr>
        <p:spPr>
          <a:xfrm>
            <a:off x="8179518" y="1965386"/>
            <a:ext cx="766762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3</a:t>
            </a:r>
          </a:p>
        </p:txBody>
      </p:sp>
      <p:sp>
        <p:nvSpPr>
          <p:cNvPr id="33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7471471" y="2257668"/>
            <a:ext cx="766762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1</a:t>
            </a:r>
          </a:p>
        </p:txBody>
      </p:sp>
      <p:sp>
        <p:nvSpPr>
          <p:cNvPr id="34" name="Взрыв: 14 точек 17">
            <a:extLst>
              <a:ext uri="{FF2B5EF4-FFF2-40B4-BE49-F238E27FC236}">
                <a16:creationId xmlns:a16="http://schemas.microsoft.com/office/drawing/2014/main" id="{717BCAD9-C137-95D7-6D82-C85BC7A69BD5}"/>
              </a:ext>
            </a:extLst>
          </p:cNvPr>
          <p:cNvSpPr/>
          <p:nvPr/>
        </p:nvSpPr>
        <p:spPr>
          <a:xfrm>
            <a:off x="1615554" y="2119296"/>
            <a:ext cx="730250" cy="647700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2</a:t>
            </a:r>
          </a:p>
        </p:txBody>
      </p:sp>
      <p:sp>
        <p:nvSpPr>
          <p:cNvPr id="35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10207216" y="2232934"/>
            <a:ext cx="768350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1</a:t>
            </a:r>
          </a:p>
        </p:txBody>
      </p:sp>
      <p:sp>
        <p:nvSpPr>
          <p:cNvPr id="36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3150392" y="4308019"/>
            <a:ext cx="768350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1</a:t>
            </a:r>
          </a:p>
        </p:txBody>
      </p:sp>
      <p:sp>
        <p:nvSpPr>
          <p:cNvPr id="37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5711824" y="4303639"/>
            <a:ext cx="768350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/>
              <a:t>1</a:t>
            </a:r>
          </a:p>
        </p:txBody>
      </p:sp>
      <p:sp>
        <p:nvSpPr>
          <p:cNvPr id="38" name="Взрыв: 14 точек 8">
            <a:extLst>
              <a:ext uri="{FF2B5EF4-FFF2-40B4-BE49-F238E27FC236}">
                <a16:creationId xmlns:a16="http://schemas.microsoft.com/office/drawing/2014/main" id="{37111205-7E1B-E3CF-BEAA-FC09175B29B4}"/>
              </a:ext>
            </a:extLst>
          </p:cNvPr>
          <p:cNvSpPr/>
          <p:nvPr/>
        </p:nvSpPr>
        <p:spPr>
          <a:xfrm>
            <a:off x="8122442" y="4303639"/>
            <a:ext cx="766762" cy="600075"/>
          </a:xfrm>
          <a:prstGeom prst="irregularSeal2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/>
              <a:t>1</a:t>
            </a: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 rot="16200000" flipH="1">
            <a:off x="10824627" y="2482940"/>
            <a:ext cx="914400" cy="401311"/>
          </a:xfrm>
          <a:prstGeom prst="bentConnector3">
            <a:avLst>
              <a:gd name="adj1" fmla="val -7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10800000">
            <a:off x="1547185" y="3140797"/>
            <a:ext cx="9935298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16200000" flipH="1">
            <a:off x="1289800" y="3399452"/>
            <a:ext cx="1044169" cy="5195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17741" y="420509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2043822" y="4660466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45F780-F234-44EF-A0B3-176E03B021F1}"/>
              </a:ext>
            </a:extLst>
          </p:cNvPr>
          <p:cNvSpPr/>
          <p:nvPr/>
        </p:nvSpPr>
        <p:spPr>
          <a:xfrm>
            <a:off x="4290464" y="1313992"/>
            <a:ext cx="6450904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192284-9982-4F4F-8AB3-555BE6A785EA}"/>
              </a:ext>
            </a:extLst>
          </p:cNvPr>
          <p:cNvSpPr/>
          <p:nvPr/>
        </p:nvSpPr>
        <p:spPr>
          <a:xfrm>
            <a:off x="5073447" y="2661129"/>
            <a:ext cx="6701425" cy="970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1FFCD0-0C73-46A9-8C88-7733FD3D7449}"/>
              </a:ext>
            </a:extLst>
          </p:cNvPr>
          <p:cNvSpPr/>
          <p:nvPr/>
        </p:nvSpPr>
        <p:spPr>
          <a:xfrm>
            <a:off x="5335069" y="4205092"/>
            <a:ext cx="6609281" cy="2283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 algn="just" defTabSz="457200">
              <a:buAutoNum type="arabicPeriod"/>
              <a:defRPr/>
            </a:pPr>
            <a:r>
              <a:rPr lang="ru-RU" sz="2400" dirty="0">
                <a:solidFill>
                  <a:srgbClr val="2A52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трудоемкость процесса проведения тестирования родителей и обработки полученных данных</a:t>
            </a:r>
          </a:p>
          <a:p>
            <a:pPr marL="95250" lvl="0" algn="just" defTabSz="457200">
              <a:buAutoNum type="arabicPeriod"/>
              <a:defRPr/>
            </a:pPr>
            <a:r>
              <a:rPr lang="ru-RU" sz="2400" dirty="0">
                <a:solidFill>
                  <a:srgbClr val="2A52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400" dirty="0" err="1">
                <a:solidFill>
                  <a:srgbClr val="2A52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затратность</a:t>
            </a:r>
            <a:r>
              <a:rPr lang="ru-RU" sz="2400" dirty="0">
                <a:solidFill>
                  <a:srgbClr val="2A52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</a:t>
            </a:r>
          </a:p>
          <a:p>
            <a:pPr marL="95250" lvl="0" algn="just" defTabSz="457200">
              <a:buAutoNum type="arabicPeriod"/>
              <a:defRPr/>
            </a:pPr>
            <a:r>
              <a:rPr lang="ru-RU" sz="2400" dirty="0">
                <a:solidFill>
                  <a:srgbClr val="2A52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заполнения анкет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83367"/>
              </p:ext>
            </p:extLst>
          </p:nvPr>
        </p:nvGraphicFramePr>
        <p:xfrm>
          <a:off x="660545" y="3049914"/>
          <a:ext cx="10940850" cy="2557458"/>
        </p:xfrm>
        <a:graphic>
          <a:graphicData uri="http://schemas.openxmlformats.org/drawingml/2006/table">
            <a:tbl>
              <a:tblPr/>
              <a:tblGrid>
                <a:gridCol w="781669">
                  <a:extLst>
                    <a:ext uri="{9D8B030D-6E8A-4147-A177-3AD203B41FA5}">
                      <a16:colId xmlns:a16="http://schemas.microsoft.com/office/drawing/2014/main" val="4109228690"/>
                    </a:ext>
                  </a:extLst>
                </a:gridCol>
                <a:gridCol w="433981">
                  <a:extLst>
                    <a:ext uri="{9D8B030D-6E8A-4147-A177-3AD203B41FA5}">
                      <a16:colId xmlns:a16="http://schemas.microsoft.com/office/drawing/2014/main" val="2962043009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1028795862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449279470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1333299550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677697748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685616461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39049123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1218090349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4133384170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905902073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1754566960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438090136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2262301296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798273866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531602005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302218663"/>
                    </a:ext>
                  </a:extLst>
                </a:gridCol>
                <a:gridCol w="607825">
                  <a:extLst>
                    <a:ext uri="{9D8B030D-6E8A-4147-A177-3AD203B41FA5}">
                      <a16:colId xmlns:a16="http://schemas.microsoft.com/office/drawing/2014/main" val="3404840448"/>
                    </a:ext>
                  </a:extLst>
                </a:gridCol>
              </a:tblGrid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97877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39097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876960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77669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72748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502502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980337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364386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ВПП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52734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580722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72440"/>
                  </a:ext>
                </a:extLst>
              </a:tr>
            </a:tbl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596444" y="2164058"/>
            <a:ext cx="2083256" cy="177376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100" dirty="0"/>
          </a:p>
          <a:p>
            <a:pPr algn="just"/>
            <a:r>
              <a:rPr lang="ru-RU" sz="1400" dirty="0"/>
              <a:t>Старший воспитатель -  Подготовка бланков на </a:t>
            </a:r>
            <a:r>
              <a:rPr lang="ru-RU" sz="1400" dirty="0" smtClean="0"/>
              <a:t>Яндекс </a:t>
            </a:r>
            <a:r>
              <a:rPr lang="ru-RU" sz="1400" dirty="0"/>
              <a:t>формах</a:t>
            </a:r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min 5</a:t>
            </a:r>
          </a:p>
          <a:p>
            <a:pPr algn="just"/>
            <a:r>
              <a:rPr lang="en-US" sz="1400" dirty="0"/>
              <a:t>max 7</a:t>
            </a:r>
            <a:endParaRPr lang="ru-RU" sz="1400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997200" y="2162011"/>
            <a:ext cx="1923147" cy="177580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/>
          </a:p>
          <a:p>
            <a:pPr algn="just"/>
            <a:r>
              <a:rPr lang="ru-RU" sz="1400" dirty="0"/>
              <a:t>Старший воспитатель -  Отправление ссылки анкеты воспитателям</a:t>
            </a:r>
          </a:p>
          <a:p>
            <a:pPr algn="just"/>
            <a:endParaRPr lang="ru-RU" sz="1400" dirty="0"/>
          </a:p>
          <a:p>
            <a:pPr algn="just"/>
            <a:r>
              <a:rPr lang="en-US" sz="1400" dirty="0"/>
              <a:t>min 1</a:t>
            </a:r>
          </a:p>
          <a:p>
            <a:pPr algn="just"/>
            <a:r>
              <a:rPr lang="en-US" sz="1400" dirty="0"/>
              <a:t>max 2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79700" y="28702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роцесс 11"/>
          <p:cNvSpPr/>
          <p:nvPr/>
        </p:nvSpPr>
        <p:spPr>
          <a:xfrm>
            <a:off x="5237847" y="2162010"/>
            <a:ext cx="1923147" cy="177580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/>
          </a:p>
          <a:p>
            <a:pPr algn="l"/>
            <a:r>
              <a:rPr lang="ru-RU" sz="1400" dirty="0"/>
              <a:t>Педагоги -  Отправление ссылки анкеты родителям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/>
              <a:t>min 1</a:t>
            </a:r>
          </a:p>
          <a:p>
            <a:pPr algn="l"/>
            <a:r>
              <a:rPr lang="en-US" sz="1400" dirty="0"/>
              <a:t>max 2</a:t>
            </a:r>
            <a:endParaRPr lang="ru-RU" sz="1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20347" y="2849716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7504789" y="2167645"/>
            <a:ext cx="1937661" cy="177017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/>
          </a:p>
          <a:p>
            <a:pPr algn="l"/>
            <a:r>
              <a:rPr lang="ru-RU" sz="1400" dirty="0"/>
              <a:t>Родители -  Заполнение анкет</a:t>
            </a:r>
          </a:p>
          <a:p>
            <a:pPr algn="l"/>
            <a:endParaRPr lang="ru-RU" sz="1400" dirty="0"/>
          </a:p>
          <a:p>
            <a:pPr algn="l"/>
            <a:r>
              <a:rPr lang="en-US" sz="1400" dirty="0"/>
              <a:t>min 5</a:t>
            </a:r>
          </a:p>
          <a:p>
            <a:pPr algn="l"/>
            <a:r>
              <a:rPr lang="en-US" sz="1400" dirty="0"/>
              <a:t>max 7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160994" y="2829232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9786245" y="2162010"/>
            <a:ext cx="2118191" cy="177580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Старший </a:t>
            </a:r>
            <a:r>
              <a:rPr lang="ru-RU" sz="1400" dirty="0"/>
              <a:t>воспитатель -  Автоматический </a:t>
            </a:r>
            <a:r>
              <a:rPr lang="ru-RU" sz="1400" dirty="0" smtClean="0"/>
              <a:t>подсчет </a:t>
            </a:r>
            <a:r>
              <a:rPr lang="ru-RU" sz="1400" dirty="0"/>
              <a:t>результатов анкетирования и составление сводной анкеты ДОУ</a:t>
            </a:r>
          </a:p>
          <a:p>
            <a:pPr algn="just"/>
            <a:r>
              <a:rPr lang="en-US" sz="1400" dirty="0" smtClean="0"/>
              <a:t>min </a:t>
            </a:r>
            <a:r>
              <a:rPr lang="en-US" sz="1400" dirty="0"/>
              <a:t>1</a:t>
            </a:r>
          </a:p>
          <a:p>
            <a:pPr algn="just"/>
            <a:r>
              <a:rPr lang="en-US" sz="1400" dirty="0"/>
              <a:t>max 2</a:t>
            </a:r>
            <a:endParaRPr lang="ru-RU" sz="1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442450" y="28702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8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953" y="261025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98155"/>
              </p:ext>
            </p:extLst>
          </p:nvPr>
        </p:nvGraphicFramePr>
        <p:xfrm>
          <a:off x="521296" y="1089382"/>
          <a:ext cx="11424107" cy="5410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702">
                  <a:extLst>
                    <a:ext uri="{9D8B030D-6E8A-4147-A177-3AD203B41FA5}">
                      <a16:colId xmlns:a16="http://schemas.microsoft.com/office/drawing/2014/main" val="3876699801"/>
                    </a:ext>
                  </a:extLst>
                </a:gridCol>
                <a:gridCol w="4577252">
                  <a:extLst>
                    <a:ext uri="{9D8B030D-6E8A-4147-A177-3AD203B41FA5}">
                      <a16:colId xmlns:a16="http://schemas.microsoft.com/office/drawing/2014/main" val="325055191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531233586"/>
                    </a:ext>
                  </a:extLst>
                </a:gridCol>
                <a:gridCol w="3315753">
                  <a:extLst>
                    <a:ext uri="{9D8B030D-6E8A-4147-A177-3AD203B41FA5}">
                      <a16:colId xmlns:a16="http://schemas.microsoft.com/office/drawing/2014/main" val="88276604"/>
                    </a:ext>
                  </a:extLst>
                </a:gridCol>
              </a:tblGrid>
              <a:tr h="86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Futura PT Light"/>
                        </a:rPr>
                        <a:t>№ п/п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Futura PT Light"/>
                        </a:rPr>
                        <a:t>Название проблемы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Коренные причины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Мероприятие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extLst>
                  <a:ext uri="{0D108BD9-81ED-4DB2-BD59-A6C34878D82A}">
                    <a16:rowId xmlns:a16="http://schemas.microsoft.com/office/drawing/2014/main" val="2491825436"/>
                  </a:ext>
                </a:extLst>
              </a:tr>
              <a:tr h="186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1.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Futura PT Light"/>
                        </a:rPr>
                        <a:t>Большая трудоемкость процесса проведения тестирования родителей и обработки полученных данных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Письменное проведение и самостоятельный посчет полученных данных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Переход на заполнение электронных анкет на Яндекс Формах с автоматическим подсчетом данных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extLst>
                  <a:ext uri="{0D108BD9-81ED-4DB2-BD59-A6C34878D82A}">
                    <a16:rowId xmlns:a16="http://schemas.microsoft.com/office/drawing/2014/main" val="2799325770"/>
                  </a:ext>
                </a:extLst>
              </a:tr>
              <a:tr h="1341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 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Большая затратность бумаги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Futura PT Light"/>
                        </a:rPr>
                        <a:t>Проведение письменного анкетирования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Переход на заполнение электронных анкет на Яндекс Формах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extLst>
                  <a:ext uri="{0D108BD9-81ED-4DB2-BD59-A6C34878D82A}">
                    <a16:rowId xmlns:a16="http://schemas.microsoft.com/office/drawing/2014/main" val="3307387850"/>
                  </a:ext>
                </a:extLst>
              </a:tr>
              <a:tr h="1341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3.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Futura PT Light"/>
                        </a:rPr>
                        <a:t>Длительность заполнения анкет</a:t>
                      </a:r>
                      <a:endParaRPr lang="ru-RU" sz="200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Futura PT Light"/>
                        </a:rPr>
                        <a:t>Заполнение ответов анкеты от руки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Futura PT Light"/>
                        </a:rPr>
                        <a:t>Автозаполнение</a:t>
                      </a:r>
                      <a:r>
                        <a:rPr lang="ru-RU" sz="2000" dirty="0">
                          <a:effectLst/>
                          <a:latin typeface="Futura PT Light"/>
                        </a:rPr>
                        <a:t> в электронном тестировании</a:t>
                      </a:r>
                      <a:endParaRPr lang="ru-RU" sz="2000" dirty="0">
                        <a:effectLst/>
                        <a:latin typeface="Futura PT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01" marR="66801" marT="0" marB="0" anchor="ctr"/>
                </a:tc>
                <a:extLst>
                  <a:ext uri="{0D108BD9-81ED-4DB2-BD59-A6C34878D82A}">
                    <a16:rowId xmlns:a16="http://schemas.microsoft.com/office/drawing/2014/main" val="279645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366536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838200" y="29047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3DBE48-A421-440B-8CD1-3AF23EF66071}"/>
              </a:ext>
            </a:extLst>
          </p:cNvPr>
          <p:cNvSpPr/>
          <p:nvPr/>
        </p:nvSpPr>
        <p:spPr>
          <a:xfrm>
            <a:off x="7509156" y="96148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«Стало»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E05F25-4175-4AA0-B949-6ED42AC1450F}"/>
              </a:ext>
            </a:extLst>
          </p:cNvPr>
          <p:cNvSpPr/>
          <p:nvPr/>
        </p:nvSpPr>
        <p:spPr>
          <a:xfrm>
            <a:off x="1954059" y="96148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Futura PT"/>
              </a:rPr>
              <a:t>«Было»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2459"/>
          <a:stretch/>
        </p:blipFill>
        <p:spPr>
          <a:xfrm rot="5400000">
            <a:off x="832885" y="1774069"/>
            <a:ext cx="4572002" cy="4268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96" y="2086899"/>
            <a:ext cx="6476181" cy="36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9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664</Words>
  <Application>Microsoft Office PowerPoint</Application>
  <PresentationFormat>Широкоэкранный</PresentationFormat>
  <Paragraphs>226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Futura PT</vt:lpstr>
      <vt:lpstr>Futura PT Bold</vt:lpstr>
      <vt:lpstr>Futura PT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(фотографии «Было» – «Стало»)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позитроника</cp:lastModifiedBy>
  <cp:revision>113</cp:revision>
  <dcterms:created xsi:type="dcterms:W3CDTF">2019-04-02T07:58:05Z</dcterms:created>
  <dcterms:modified xsi:type="dcterms:W3CDTF">2023-11-15T04:31:07Z</dcterms:modified>
</cp:coreProperties>
</file>